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8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06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65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54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2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9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7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8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6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6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3440B-6DEA-4AD4-AE50-DBF835FB6E7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F5374-1A0D-43EE-95CF-2DDA335E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91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93273"/>
            <a:ext cx="10596731" cy="1440728"/>
          </a:xfrm>
        </p:spPr>
        <p:txBody>
          <a:bodyPr>
            <a:normAutofit fontScale="90000"/>
          </a:bodyPr>
          <a:lstStyle/>
          <a:p>
            <a:pPr algn="l"/>
            <a:r>
              <a:rPr lang="sr-Cyrl-BA" sz="3200" dirty="0" smtClean="0"/>
              <a:t>РАЗРЕД: ДРУГИ</a:t>
            </a:r>
            <a:br>
              <a:rPr lang="sr-Cyrl-BA" sz="3200" dirty="0" smtClean="0"/>
            </a:br>
            <a:r>
              <a:rPr lang="sr-Cyrl-BA" sz="3200" dirty="0" smtClean="0"/>
              <a:t>СТЕПЕН: ТРЕЋИ</a:t>
            </a:r>
            <a:br>
              <a:rPr lang="sr-Cyrl-BA" sz="3200" dirty="0" smtClean="0"/>
            </a:br>
            <a:r>
              <a:rPr lang="sr-Cyrl-BA" sz="3200" dirty="0" smtClean="0"/>
              <a:t>МОДУЛ: МЕДИјсКА КОМУНИКАЦИЈА</a:t>
            </a:r>
            <a:br>
              <a:rPr lang="sr-Cyrl-BA" sz="3200" dirty="0" smtClean="0"/>
            </a:br>
            <a:r>
              <a:rPr lang="sr-Cyrl-BA" sz="3200" dirty="0"/>
              <a:t/>
            </a:r>
            <a:br>
              <a:rPr lang="sr-Cyrl-BA" sz="3200" dirty="0"/>
            </a:br>
            <a:r>
              <a:rPr lang="sr-Cyrl-BA" sz="3200" dirty="0" smtClean="0"/>
              <a:t/>
            </a:r>
            <a:br>
              <a:rPr lang="sr-Cyrl-BA" sz="3200" dirty="0" smtClean="0"/>
            </a:br>
            <a:r>
              <a:rPr lang="sr-Cyrl-BA" sz="3200" dirty="0"/>
              <a:t/>
            </a:r>
            <a:br>
              <a:rPr lang="sr-Cyrl-BA" sz="3200" dirty="0"/>
            </a:br>
            <a:r>
              <a:rPr lang="sr-Cyrl-BA" sz="3200" dirty="0" smtClean="0"/>
              <a:t>НАСТАВНЕ ЈЕДИНИЦЕ:</a:t>
            </a:r>
            <a:br>
              <a:rPr lang="sr-Cyrl-BA" sz="3200" dirty="0" smtClean="0"/>
            </a:br>
            <a:r>
              <a:rPr lang="sr-Cyrl-BA" sz="3200" dirty="0" smtClean="0"/>
              <a:t>1. Како се снима радио-емисија?</a:t>
            </a:r>
            <a:br>
              <a:rPr lang="sr-Cyrl-BA" sz="3200" dirty="0" smtClean="0"/>
            </a:br>
            <a:r>
              <a:rPr lang="sr-Cyrl-BA" sz="3200" dirty="0" smtClean="0"/>
              <a:t>2. врсте телевизијских емисија</a:t>
            </a:r>
            <a:br>
              <a:rPr lang="sr-Cyrl-BA" sz="3200" dirty="0" smtClean="0"/>
            </a:br>
            <a:r>
              <a:rPr lang="sr-Cyrl-BA" sz="3200" dirty="0"/>
              <a:t/>
            </a:r>
            <a:br>
              <a:rPr lang="sr-Cyrl-BA" sz="3200" dirty="0"/>
            </a:br>
            <a:r>
              <a:rPr lang="sr-Cyrl-BA" sz="3200" dirty="0" smtClean="0"/>
              <a:t/>
            </a:r>
            <a:br>
              <a:rPr lang="sr-Cyrl-BA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097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38545"/>
            <a:ext cx="10353761" cy="1326321"/>
          </a:xfrm>
        </p:spPr>
        <p:txBody>
          <a:bodyPr/>
          <a:lstStyle/>
          <a:p>
            <a:r>
              <a:rPr lang="sr-Cyrl-BA" dirty="0" smtClean="0"/>
              <a:t>Особине и специфичности телевизијског језика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682155"/>
            <a:ext cx="11667433" cy="4672698"/>
          </a:xfrm>
        </p:spPr>
        <p:txBody>
          <a:bodyPr>
            <a:normAutofit lnSpcReduction="10000"/>
          </a:bodyPr>
          <a:lstStyle/>
          <a:p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Језик телевизије </a:t>
            </a:r>
            <a:r>
              <a:rPr lang="sr-Cyrl-BA" dirty="0" smtClean="0"/>
              <a:t>је посебан стил који се заснива на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аргументованом</a:t>
            </a:r>
            <a:r>
              <a:rPr lang="sr-Cyrl-BA" dirty="0" smtClean="0"/>
              <a:t> и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савременом изразу.</a:t>
            </a:r>
          </a:p>
          <a:p>
            <a:r>
              <a:rPr lang="sr-Cyrl-BA" dirty="0" smtClean="0"/>
              <a:t>Говорник на телевизији мора да посједује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фонетске квалитете, одговарајућу интонацију</a:t>
            </a:r>
            <a:r>
              <a:rPr lang="sr-Latn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dirty="0" smtClean="0"/>
              <a:t>и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дикцију; </a:t>
            </a:r>
            <a:r>
              <a:rPr lang="sr-Cyrl-BA" dirty="0" smtClean="0"/>
              <a:t>да влада одређеним техникама, методама и вјештинама.</a:t>
            </a:r>
          </a:p>
          <a:p>
            <a:pPr marL="0" indent="0">
              <a:buNone/>
            </a:pPr>
            <a:endParaRPr lang="sr-Cyrl-BA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r-Cyrl-BA" dirty="0" smtClean="0">
                <a:solidFill>
                  <a:schemeClr val="tx1">
                    <a:lumMod val="95000"/>
                  </a:schemeClr>
                </a:solidFill>
              </a:rPr>
              <a:t>Језик телевизије обиљежавају: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правилност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природност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артикулационе вредноте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савремени израз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способност импровизације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4" y="2918547"/>
            <a:ext cx="6331526" cy="34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10836"/>
            <a:ext cx="10353761" cy="1066801"/>
          </a:xfrm>
        </p:spPr>
        <p:txBody>
          <a:bodyPr/>
          <a:lstStyle/>
          <a:p>
            <a:r>
              <a:rPr lang="sr-Cyrl-BA" dirty="0" smtClean="0"/>
              <a:t>Домаћи 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58" y="1537854"/>
            <a:ext cx="11998641" cy="4308764"/>
          </a:xfrm>
        </p:spPr>
        <p:txBody>
          <a:bodyPr/>
          <a:lstStyle/>
          <a:p>
            <a:r>
              <a:rPr lang="sr-Cyrl-BA" dirty="0" smtClean="0"/>
              <a:t>На телетексту или Интернету пронађи програм телевизијског јавног сервиса у региону.</a:t>
            </a:r>
            <a:endParaRPr lang="sr-Cyrl-BA" dirty="0"/>
          </a:p>
          <a:p>
            <a:pPr marL="0" indent="0">
              <a:buNone/>
            </a:pPr>
            <a:r>
              <a:rPr lang="sr-Cyrl-BA" dirty="0"/>
              <a:t>*</a:t>
            </a:r>
            <a:r>
              <a:rPr lang="sr-Cyrl-BA" dirty="0" smtClean="0"/>
              <a:t>Примјер програмског садржаја дат је и у уџбенику на 83. и 84. страни</a:t>
            </a:r>
          </a:p>
          <a:p>
            <a:r>
              <a:rPr lang="sr-Cyrl-BA" dirty="0"/>
              <a:t>Образложи колико је инфомативног, забавног, а колико образовног програма</a:t>
            </a:r>
            <a:r>
              <a:rPr lang="sr-Cyrl-BA" dirty="0" smtClean="0"/>
              <a:t>.</a:t>
            </a:r>
          </a:p>
          <a:p>
            <a:r>
              <a:rPr lang="sr-Cyrl-BA" dirty="0" smtClean="0"/>
              <a:t>Обрати пажњу на емисије које се свакодневно приказују.</a:t>
            </a:r>
          </a:p>
        </p:txBody>
      </p:sp>
    </p:spTree>
    <p:extLst>
      <p:ext uri="{BB962C8B-B14F-4D97-AF65-F5344CB8AC3E}">
        <p14:creationId xmlns:p14="http://schemas.microsoft.com/office/powerpoint/2010/main" val="143584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77" y="235527"/>
            <a:ext cx="10353761" cy="1326321"/>
          </a:xfrm>
        </p:spPr>
        <p:txBody>
          <a:bodyPr/>
          <a:lstStyle/>
          <a:p>
            <a:r>
              <a:rPr lang="sr-Cyrl-BA" dirty="0" smtClean="0"/>
              <a:t>1. Како се снима радио-емисија?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4" y="1801439"/>
            <a:ext cx="6188953" cy="4099272"/>
          </a:xfrm>
        </p:spPr>
      </p:pic>
      <p:sp>
        <p:nvSpPr>
          <p:cNvPr id="5" name="Rectangle 4"/>
          <p:cNvSpPr/>
          <p:nvPr/>
        </p:nvSpPr>
        <p:spPr>
          <a:xfrm>
            <a:off x="6650615" y="1727417"/>
            <a:ext cx="53552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dirty="0" smtClean="0"/>
              <a:t>Циљ наставне јединице: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У овој наставној јединици научићеш како да препознаш, разумијеш, али и усвојиш обавезне радње и поступке који су неопходни да би се снимила једна радио-емисија и њен прилог.</a:t>
            </a:r>
          </a:p>
          <a:p>
            <a:endParaRPr lang="sr-Cyrl-BA" dirty="0" smtClean="0"/>
          </a:p>
          <a:p>
            <a:endParaRPr lang="sr-Cyrl-BA" dirty="0"/>
          </a:p>
          <a:p>
            <a:endParaRPr lang="sr-Cyrl-BA" dirty="0"/>
          </a:p>
          <a:p>
            <a:r>
              <a:rPr lang="sr-Cyrl-BA" b="1" dirty="0" smtClean="0"/>
              <a:t>Смјернице за рад: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- Одслушај краћу радио-емисију</a:t>
            </a:r>
            <a:br>
              <a:rPr lang="sr-Cyrl-BA" dirty="0" smtClean="0"/>
            </a:br>
            <a:r>
              <a:rPr lang="sr-Cyrl-BA" dirty="0" smtClean="0"/>
              <a:t>- Обрати пажњу како је емисија најављена и одјављена, колико је емисија трајала, ко је у њој учествовао и да ли је у емисији било музичких прилога или других звучник ефеката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2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45" y="-190501"/>
            <a:ext cx="10353761" cy="1187197"/>
          </a:xfrm>
        </p:spPr>
        <p:txBody>
          <a:bodyPr>
            <a:normAutofit/>
          </a:bodyPr>
          <a:lstStyle/>
          <a:p>
            <a:pPr algn="l"/>
            <a:r>
              <a:rPr lang="sr-Cyrl-BA" sz="3200" dirty="0" smtClean="0"/>
              <a:t>Припрема и снимање емисије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84" y="762141"/>
            <a:ext cx="5508480" cy="3149460"/>
          </a:xfrm>
        </p:spPr>
      </p:pic>
      <p:sp>
        <p:nvSpPr>
          <p:cNvPr id="4" name="Rectangle 3"/>
          <p:cNvSpPr/>
          <p:nvPr/>
        </p:nvSpPr>
        <p:spPr>
          <a:xfrm>
            <a:off x="16150" y="775164"/>
            <a:ext cx="68834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 smtClean="0"/>
              <a:t>Да би једна радио-емисија била снимљена и емитована, мора проћи пут од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идеје</a:t>
            </a:r>
            <a:r>
              <a:rPr lang="sr-Cyrl-BA" dirty="0" smtClean="0"/>
              <a:t> до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емитовања</a:t>
            </a:r>
            <a:r>
              <a:rPr lang="sr-Cyrl-BA" dirty="0" smtClean="0"/>
              <a:t>, али је прије идеје и теме потребан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повод</a:t>
            </a:r>
            <a:r>
              <a:rPr lang="sr-Cyrl-BA" dirty="0" smtClean="0"/>
              <a:t> за њихову реализацију.</a:t>
            </a:r>
            <a:br>
              <a:rPr lang="sr-Cyrl-BA" dirty="0" smtClean="0"/>
            </a:b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Када је тема изабрана</a:t>
            </a:r>
            <a:r>
              <a:rPr lang="sr-Latn-BA" dirty="0" smtClean="0"/>
              <a:t>,</a:t>
            </a:r>
            <a:r>
              <a:rPr lang="sr-Cyrl-BA" dirty="0" smtClean="0"/>
              <a:t> новинарски тим пише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оквирни синопсис </a:t>
            </a:r>
            <a:r>
              <a:rPr lang="sr-Cyrl-BA" dirty="0" smtClean="0"/>
              <a:t>(начин обраде, избор саговорника, избор музике и звучних ефеката, мјесто снимања...).</a:t>
            </a:r>
            <a:endParaRPr lang="sr-Cyrl-BA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50" y="3078441"/>
            <a:ext cx="7024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/>
              <a:t>Када је оквирни синопсис завршен, новинар од уредника радио-програма тражи </a:t>
            </a:r>
            <a:r>
              <a:rPr lang="sr-Cyrl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сагласност</a:t>
            </a:r>
            <a:r>
              <a:rPr lang="sr-Cyrl-BA" dirty="0"/>
              <a:t> </a:t>
            </a:r>
            <a:r>
              <a:rPr lang="sr-Cyrl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 снимање емисије </a:t>
            </a:r>
            <a:r>
              <a:rPr lang="sr-Cyrl-BA" dirty="0"/>
              <a:t>и њено укључивање у програмски распоред. Ако је тема озбиљна, </a:t>
            </a:r>
            <a:endParaRPr lang="sr-Cyrl-BA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50" y="3910159"/>
            <a:ext cx="12175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/>
              <a:t>уредник тражи </a:t>
            </a:r>
            <a:r>
              <a:rPr lang="sr-Cyrl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сагласност</a:t>
            </a:r>
            <a:r>
              <a:rPr lang="sr-Cyrl-BA" dirty="0"/>
              <a:t> од колегијума редакције или </a:t>
            </a:r>
            <a:r>
              <a:rPr lang="sr-Cyrl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директора радија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sr-Cyrl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sr-Cyrl-B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sr-Cyrl-BA" dirty="0" smtClean="0"/>
              <a:t>Након сагласности саставља се дизајн емисије –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сценарио синопсис-монтаже</a:t>
            </a:r>
            <a:r>
              <a:rPr lang="sr-Latn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  <a:r>
              <a:rPr lang="sr-Latn-BA" dirty="0" smtClean="0"/>
              <a:t> </a:t>
            </a:r>
            <a:r>
              <a:rPr lang="sr-Cyrl-BA" dirty="0" smtClean="0"/>
              <a:t>а након тога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монтажа</a:t>
            </a:r>
            <a:r>
              <a:rPr lang="sr-Cyrl-BA" dirty="0" smtClean="0"/>
              <a:t>. Монтажа </a:t>
            </a:r>
            <a:r>
              <a:rPr lang="sr-Cyrl-BA" dirty="0" smtClean="0"/>
              <a:t>предст</a:t>
            </a:r>
            <a:r>
              <a:rPr lang="sr-Cyrl-BA" dirty="0"/>
              <a:t>а</a:t>
            </a:r>
            <a:r>
              <a:rPr lang="sr-Cyrl-BA" dirty="0" smtClean="0"/>
              <a:t>вља </a:t>
            </a:r>
            <a:r>
              <a:rPr lang="sr-Cyrl-BA" dirty="0" smtClean="0"/>
              <a:t>главни дио посла.</a:t>
            </a:r>
            <a:br>
              <a:rPr lang="sr-Cyrl-BA" dirty="0" smtClean="0"/>
            </a:b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Када  монтажер сложи све неопходне елементе у замишљену цјелину, емисија је спремна за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емитовање.</a:t>
            </a:r>
          </a:p>
          <a:p>
            <a:endParaRPr lang="sr-Cyrl-BA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СЉЕДЕЋЕМ СЛАЈДУ ДАТА ЈЕ МАПА ПРИПРЕМЕ И СНИМАЊА ЕМИСИЈЕ: ОД ПОВОДА ДО ЕМИТОВАЊА.</a:t>
            </a:r>
            <a:endParaRPr lang="sr-Latn-BA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sr-Cyrl-BA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3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80109"/>
            <a:ext cx="2687782" cy="231370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/>
              <a:t>ПОВОД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9335489" y="3983421"/>
            <a:ext cx="2797977" cy="214967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200" b="1" dirty="0" smtClean="0"/>
              <a:t>ЕМИТОВАЊЕ</a:t>
            </a:r>
            <a:endParaRPr lang="en-US" sz="2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53146" y="1365511"/>
            <a:ext cx="654087" cy="57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07233" y="950607"/>
            <a:ext cx="1620982" cy="8035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ИДЕЈА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68104" y="959884"/>
            <a:ext cx="1759527" cy="803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ТЕМА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33962" y="950607"/>
            <a:ext cx="1759527" cy="803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ОКВИРНИ СИНОПСИС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28217" y="1343291"/>
            <a:ext cx="1339887" cy="18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027631" y="1371227"/>
            <a:ext cx="130633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9614519" y="1780909"/>
            <a:ext cx="624531" cy="830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167257" y="2637961"/>
            <a:ext cx="1759527" cy="803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САГЛАСНОСТ УРЕДНИКА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317488" y="2642920"/>
            <a:ext cx="1759527" cy="803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САГЛАСНОСТ ДИРЕКТОРА РАДИЈА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57816" y="2646401"/>
            <a:ext cx="1759527" cy="803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СНИМАЊЕ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41869" y="4118383"/>
            <a:ext cx="1759527" cy="816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600" dirty="0" smtClean="0"/>
              <a:t/>
            </a:r>
            <a:br>
              <a:rPr lang="sr-Cyrl-BA" sz="1600" dirty="0" smtClean="0"/>
            </a:br>
            <a:r>
              <a:rPr lang="sr-Cyrl-BA" sz="1600" dirty="0" smtClean="0"/>
              <a:t>СЦЕНАРИО СИНОПСИС-МОНТАЖЕ</a:t>
            </a:r>
            <a:r>
              <a:rPr lang="sr-Cyrl-BA" dirty="0" smtClean="0"/>
              <a:t>	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40778" y="4131756"/>
            <a:ext cx="1759527" cy="803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МОНТАЖА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077015" y="3034782"/>
            <a:ext cx="1120000" cy="9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475959" y="3470984"/>
            <a:ext cx="865910" cy="1025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055733" y="3034782"/>
            <a:ext cx="1283920" cy="99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29" idx="1"/>
          </p:cNvCxnSpPr>
          <p:nvPr/>
        </p:nvCxnSpPr>
        <p:spPr>
          <a:xfrm>
            <a:off x="5101396" y="4533538"/>
            <a:ext cx="12393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133544" y="4589135"/>
            <a:ext cx="1239382" cy="347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65" y="6022373"/>
            <a:ext cx="9609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/>
              <a:t>*</a:t>
            </a:r>
            <a:r>
              <a:rPr lang="sr-Cyrl-BA" dirty="0" smtClean="0"/>
              <a:t>у уџбенику на 77. страни дат је примјер поједностављеног сценарија синопсис-монтаже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5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232" y="240428"/>
            <a:ext cx="10353761" cy="1326321"/>
          </a:xfrm>
        </p:spPr>
        <p:txBody>
          <a:bodyPr/>
          <a:lstStyle/>
          <a:p>
            <a:r>
              <a:rPr lang="sr-Cyrl-BA" dirty="0" smtClean="0"/>
              <a:t>ТЕЛЕВИЗИЈА</a:t>
            </a:r>
            <a:br>
              <a:rPr lang="sr-Cyrl-BA" dirty="0" smtClean="0"/>
            </a:br>
            <a:r>
              <a:rPr lang="sr-Cyrl-BA" dirty="0" smtClean="0"/>
              <a:t>2. врсте телевизијских емисија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2" y="1864185"/>
            <a:ext cx="7021198" cy="3932639"/>
          </a:xfrm>
        </p:spPr>
      </p:pic>
      <p:sp>
        <p:nvSpPr>
          <p:cNvPr id="7" name="Rectangle 6"/>
          <p:cNvSpPr/>
          <p:nvPr/>
        </p:nvSpPr>
        <p:spPr>
          <a:xfrm>
            <a:off x="484909" y="2800988"/>
            <a:ext cx="46966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dirty="0" smtClean="0"/>
              <a:t>Циљ наставне јединице:</a:t>
            </a:r>
          </a:p>
          <a:p>
            <a:r>
              <a:rPr lang="sr-Cyrl-BA" dirty="0" smtClean="0"/>
              <a:t>У </a:t>
            </a:r>
            <a:r>
              <a:rPr lang="sr-Cyrl-BA" dirty="0" smtClean="0"/>
              <a:t>овој наставној  јединици учићеш о телевизији као најмоћнијем медију.</a:t>
            </a:r>
          </a:p>
          <a:p>
            <a:r>
              <a:rPr lang="sr-Cyrl-BA" dirty="0" smtClean="0"/>
              <a:t>Научићеш </a:t>
            </a:r>
            <a:r>
              <a:rPr lang="sr-Cyrl-BA" dirty="0" smtClean="0"/>
              <a:t>да разликујеш врсте телевизијских емисија и препознаш особине телевизијског језика.</a:t>
            </a:r>
            <a:br>
              <a:rPr lang="sr-Cyrl-B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5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50182" y="720437"/>
            <a:ext cx="5140038" cy="4972291"/>
          </a:xfrm>
        </p:spPr>
        <p:txBody>
          <a:bodyPr>
            <a:noAutofit/>
          </a:bodyPr>
          <a:lstStyle/>
          <a:p>
            <a:r>
              <a:rPr lang="sr-Cyrl-BA" sz="1900" dirty="0" smtClean="0"/>
              <a:t>Ријеч </a:t>
            </a:r>
            <a:r>
              <a:rPr lang="sr-Cyrl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телевизија</a:t>
            </a:r>
            <a:r>
              <a:rPr lang="sr-Cyrl-BA" sz="1900" dirty="0" smtClean="0"/>
              <a:t> потиче од грчке ријечи </a:t>
            </a:r>
            <a:r>
              <a:rPr lang="sr-Latn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tele</a:t>
            </a:r>
            <a:r>
              <a:rPr lang="sr-Latn-BA" sz="1900" dirty="0" smtClean="0"/>
              <a:t>-</a:t>
            </a:r>
            <a:r>
              <a:rPr lang="sr-Cyrl-BA" sz="1900" dirty="0" smtClean="0"/>
              <a:t>далеко и латинске </a:t>
            </a:r>
            <a:r>
              <a:rPr lang="sr-Latn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visio-</a:t>
            </a:r>
            <a:r>
              <a:rPr lang="sr-Cyrl-BA" sz="1900" dirty="0" smtClean="0"/>
              <a:t>појава, представа, гледање.</a:t>
            </a:r>
          </a:p>
          <a:p>
            <a:r>
              <a:rPr lang="sr-Cyrl-BA" sz="1900" dirty="0" smtClean="0"/>
              <a:t>Први редовни телевизијски програм почео је да емитује </a:t>
            </a:r>
            <a:r>
              <a:rPr lang="sr-Latn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BBC</a:t>
            </a:r>
            <a:r>
              <a:rPr lang="sr-Latn-BA" sz="1900" dirty="0" smtClean="0"/>
              <a:t> </a:t>
            </a:r>
            <a:r>
              <a:rPr lang="sr-Cyrl-BA" sz="1900" dirty="0" smtClean="0"/>
              <a:t>у Енглеској </a:t>
            </a:r>
            <a:r>
              <a:rPr lang="sr-Cyrl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1936.</a:t>
            </a:r>
            <a:r>
              <a:rPr lang="sr-Cyrl-BA" sz="1900" dirty="0" smtClean="0"/>
              <a:t> </a:t>
            </a:r>
            <a:r>
              <a:rPr lang="sr-Cyrl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године</a:t>
            </a:r>
            <a:r>
              <a:rPr lang="sr-Cyrl-BA" sz="1900" dirty="0" smtClean="0"/>
              <a:t>.</a:t>
            </a:r>
          </a:p>
          <a:p>
            <a:r>
              <a:rPr lang="sr-Cyrl-BA" sz="1900" dirty="0" smtClean="0"/>
              <a:t>Комуникација може бити </a:t>
            </a:r>
            <a:r>
              <a:rPr lang="sr-Cyrl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персонална</a:t>
            </a:r>
            <a:r>
              <a:rPr lang="sr-Cyrl-BA" sz="1900" dirty="0" smtClean="0"/>
              <a:t> (лична, индивидуална) и </a:t>
            </a:r>
            <a:r>
              <a:rPr lang="sr-Cyrl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масовна</a:t>
            </a:r>
            <a:r>
              <a:rPr lang="sr-Cyrl-BA" sz="1900" dirty="0" smtClean="0"/>
              <a:t>.</a:t>
            </a:r>
          </a:p>
          <a:p>
            <a:r>
              <a:rPr lang="sr-Cyrl-BA" sz="1900" dirty="0" smtClean="0"/>
              <a:t>Без персоналних комуникација човјек не би могао преживјети.</a:t>
            </a:r>
          </a:p>
          <a:p>
            <a:r>
              <a:rPr lang="sr-Cyrl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Књига</a:t>
            </a:r>
            <a:r>
              <a:rPr lang="sr-Cyrl-BA" sz="1900" dirty="0" smtClean="0"/>
              <a:t> је један од </a:t>
            </a:r>
            <a:r>
              <a:rPr lang="sr-Cyrl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најстаријих</a:t>
            </a:r>
            <a:r>
              <a:rPr lang="sr-Cyrl-BA" sz="1900" dirty="0" smtClean="0"/>
              <a:t>, а </a:t>
            </a:r>
            <a:r>
              <a:rPr lang="sr-Cyrl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телевизија</a:t>
            </a:r>
            <a:r>
              <a:rPr lang="sr-Cyrl-BA" sz="1900" dirty="0" smtClean="0"/>
              <a:t>, осим Интернета, један од млађих и </a:t>
            </a:r>
            <a:r>
              <a:rPr lang="sr-Cyrl-BA" sz="1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најмоћнијих</a:t>
            </a:r>
            <a:r>
              <a:rPr lang="sr-Cyrl-BA" sz="1900" dirty="0" smtClean="0"/>
              <a:t> преноса информација.</a:t>
            </a:r>
            <a:endParaRPr lang="en-US" sz="1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734291"/>
            <a:ext cx="6248400" cy="55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9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747722" y="1991164"/>
            <a:ext cx="2618509" cy="232756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ВРСТЕ ТЕЛЕВИЗИЈА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65563" y="928254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РАДИОДИФУЗНА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163532" y="928253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САТЕЛИТСКА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65563" y="4142509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ДИГИТАЛНА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63532" y="4142508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КАБЛОВСКА</a:t>
            </a:r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8546840">
            <a:off x="4366270" y="1812974"/>
            <a:ext cx="360218" cy="72043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rot="14157158">
            <a:off x="4366270" y="3782291"/>
            <a:ext cx="360218" cy="72043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3213408">
            <a:off x="7449861" y="1804846"/>
            <a:ext cx="360218" cy="72043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7543548">
            <a:off x="7515633" y="3782291"/>
            <a:ext cx="360218" cy="72043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6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5902035" cy="1136072"/>
          </a:xfrm>
        </p:spPr>
        <p:txBody>
          <a:bodyPr>
            <a:normAutofit/>
          </a:bodyPr>
          <a:lstStyle/>
          <a:p>
            <a:pPr algn="l"/>
            <a:r>
              <a:rPr lang="sr-Cyrl-BA" sz="3000" dirty="0" smtClean="0"/>
              <a:t>Телевизијски програм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041737"/>
            <a:ext cx="4073238" cy="5001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 smtClean="0"/>
              <a:t>Телевизијски програм чине: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dirty="0"/>
              <a:t>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директни преноси: </a:t>
            </a:r>
            <a:r>
              <a:rPr lang="sr-Cyrl-BA" dirty="0" smtClean="0"/>
              <a:t>вијести, јавни догађаји и манифестације, </a:t>
            </a:r>
            <a:r>
              <a:rPr lang="sr-Latn-BA" dirty="0" smtClean="0"/>
              <a:t>talk show</a:t>
            </a:r>
            <a:endParaRPr lang="sr-Cyrl-B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r-Cyrl-BA" dirty="0"/>
              <a:t>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снимљене емисије: </a:t>
            </a:r>
            <a:r>
              <a:rPr lang="sr-Cyrl-BA" dirty="0" smtClean="0"/>
              <a:t>серије, тв-филмови, тв-драме, економско-пропагандни програм (ЕПП), квизови, музички спотови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dirty="0"/>
              <a:t>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телетекст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BA" dirty="0" smtClean="0"/>
              <a:t> </a:t>
            </a:r>
            <a:r>
              <a:rPr lang="sr-Cyrl-B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филмови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6550" y="1"/>
            <a:ext cx="5209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/>
          </a:p>
          <a:p>
            <a:pPr algn="r"/>
            <a:r>
              <a:rPr lang="sr-Cyrl-B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ШТА ЈЕ РЕЈТИНГ?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-457" r="1751" b="9338"/>
          <a:stretch/>
        </p:blipFill>
        <p:spPr>
          <a:xfrm>
            <a:off x="6094267" y="3893127"/>
            <a:ext cx="5801592" cy="27570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4267" y="930901"/>
            <a:ext cx="58189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Рејтинг</a:t>
            </a:r>
            <a:r>
              <a:rPr lang="sr-Cyrl-BA" sz="2000" dirty="0" smtClean="0"/>
              <a:t> – грч.</a:t>
            </a:r>
            <a:r>
              <a:rPr lang="sr-Latn-BA" sz="2000" dirty="0" smtClean="0"/>
              <a:t> </a:t>
            </a:r>
            <a:r>
              <a:rPr lang="sr-Latn-BA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rate</a:t>
            </a:r>
            <a:r>
              <a:rPr lang="sr-Cyrl-BA" sz="2000" dirty="0" smtClean="0"/>
              <a:t> - оцјена, оцјењивање.</a:t>
            </a:r>
          </a:p>
          <a:p>
            <a:endParaRPr lang="sr-Cyrl-BA" sz="2000" dirty="0"/>
          </a:p>
          <a:p>
            <a:r>
              <a:rPr lang="sr-Cyrl-BA" sz="2000" dirty="0" smtClean="0"/>
              <a:t>У медијском смислу </a:t>
            </a:r>
            <a:r>
              <a:rPr lang="sr-Cyrl-BA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рејтинг</a:t>
            </a:r>
            <a:r>
              <a:rPr lang="sr-Cyrl-BA" sz="2000" dirty="0" smtClean="0"/>
              <a:t> представља </a:t>
            </a:r>
            <a:r>
              <a:rPr lang="sr-Cyrl-BA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оцјену гледаности </a:t>
            </a:r>
            <a:r>
              <a:rPr lang="sr-Cyrl-BA" sz="2000" dirty="0" smtClean="0"/>
              <a:t>неке телевизије или телевизијске емисије (број гледалаца који прате програм од укупног броја гледалаца циљне групе).</a:t>
            </a:r>
          </a:p>
          <a:p>
            <a:endParaRPr lang="sr-Cyrl-BA" sz="2000" dirty="0" smtClean="0"/>
          </a:p>
          <a:p>
            <a:r>
              <a:rPr lang="sr-Cyrl-BA" sz="2000" dirty="0" smtClean="0"/>
              <a:t>Нпр. ако кажемо да нека емисија има </a:t>
            </a:r>
            <a:r>
              <a:rPr lang="sr-Cyrl-BA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добар рејтинг</a:t>
            </a:r>
            <a:r>
              <a:rPr lang="sr-Cyrl-BA" sz="2000" dirty="0" smtClean="0"/>
              <a:t>, то значи да је веома гледана.</a:t>
            </a:r>
            <a:endParaRPr lang="sr-Cyrl-BA" sz="2000" dirty="0"/>
          </a:p>
        </p:txBody>
      </p:sp>
    </p:spTree>
    <p:extLst>
      <p:ext uri="{BB962C8B-B14F-4D97-AF65-F5344CB8AC3E}">
        <p14:creationId xmlns:p14="http://schemas.microsoft.com/office/powerpoint/2010/main" val="411338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589433" y="2365635"/>
            <a:ext cx="2995181" cy="232756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ВРСТЕ ТЕЛЕВИЗИЈСКИХ ЕМИСИЈА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6895" y="928253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ИНФОРМАТИВНЕ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66727" y="927478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ЗАБАВНЕ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82305" y="3894807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ОБРАЗОВНЕ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649830" y="2339040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ЕМИСИЈЕ ИЗ ОБЛАСТИ КУЛТУРЕ</a:t>
            </a: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 rot="18546840">
            <a:off x="4355852" y="2047146"/>
            <a:ext cx="360218" cy="72043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 rot="16200000">
            <a:off x="3881618" y="3013342"/>
            <a:ext cx="360218" cy="72043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3213408">
            <a:off x="7461629" y="1978822"/>
            <a:ext cx="360218" cy="72043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5400000">
            <a:off x="7900352" y="2971028"/>
            <a:ext cx="360218" cy="72043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69386" y="5360942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СПОРТСКЕ</a:t>
            </a:r>
            <a:endParaRPr lang="en-US" dirty="0"/>
          </a:p>
        </p:txBody>
      </p:sp>
      <p:sp>
        <p:nvSpPr>
          <p:cNvPr id="23" name="Up Arrow 22"/>
          <p:cNvSpPr/>
          <p:nvPr/>
        </p:nvSpPr>
        <p:spPr>
          <a:xfrm rot="13639161">
            <a:off x="4342344" y="4247842"/>
            <a:ext cx="360218" cy="72043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49830" y="3750602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НАУЧНЕ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26231" y="5360942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ДЈЕЧЈЕ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8401" y="182904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ТВ-ОГЛАСИ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97864" y="2445738"/>
            <a:ext cx="2424546" cy="1094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ФИЛМОВИ</a:t>
            </a:r>
            <a:endParaRPr lang="en-US" dirty="0"/>
          </a:p>
        </p:txBody>
      </p:sp>
      <p:sp>
        <p:nvSpPr>
          <p:cNvPr id="29" name="Up Arrow 28"/>
          <p:cNvSpPr/>
          <p:nvPr/>
        </p:nvSpPr>
        <p:spPr>
          <a:xfrm rot="8437926">
            <a:off x="7532628" y="4223340"/>
            <a:ext cx="360218" cy="72043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5925351" y="1452468"/>
            <a:ext cx="360218" cy="72043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6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1097</TotalTime>
  <Words>441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Rockwell</vt:lpstr>
      <vt:lpstr>Wingdings</vt:lpstr>
      <vt:lpstr>Damask</vt:lpstr>
      <vt:lpstr>РАЗРЕД: ДРУГИ СТЕПЕН: ТРЕЋИ МОДУЛ: МЕДИјсКА КОМУНИКАЦИЈА    НАСТАВНЕ ЈЕДИНИЦЕ: 1. Како се снима радио-емисија? 2. врсте телевизијских емисија   </vt:lpstr>
      <vt:lpstr>1. Како се снима радио-емисија?</vt:lpstr>
      <vt:lpstr>Припрема и снимање емисије</vt:lpstr>
      <vt:lpstr>PowerPoint Presentation</vt:lpstr>
      <vt:lpstr>ТЕЛЕВИЗИЈА 2. врсте телевизијских емисија</vt:lpstr>
      <vt:lpstr>PowerPoint Presentation</vt:lpstr>
      <vt:lpstr>PowerPoint Presentation</vt:lpstr>
      <vt:lpstr>Телевизијски програм</vt:lpstr>
      <vt:lpstr>PowerPoint Presentation</vt:lpstr>
      <vt:lpstr>Особине и специфичности телевизијског језика</vt:lpstr>
      <vt:lpstr>Домаћи задатак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РАЗРЕД: ДРУГИ СТЕПЕН: ТРЕЋИ МОДУЛ: МЕДИСЈКА КОМУНИКАЦИЈА    НАСТАВНЕ ЈЕДИНИЦЕ: 1. Како се снима радио-емисија? 2. врсте телевизијских емисија    </dc:title>
  <dc:creator>Windows User</dc:creator>
  <cp:lastModifiedBy>Windows User</cp:lastModifiedBy>
  <cp:revision>25</cp:revision>
  <dcterms:created xsi:type="dcterms:W3CDTF">2020-04-06T13:49:52Z</dcterms:created>
  <dcterms:modified xsi:type="dcterms:W3CDTF">2020-04-09T14:29:35Z</dcterms:modified>
</cp:coreProperties>
</file>